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463040"/>
            <a:ext cx="8046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SNSの安全な使い方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548640" y="246888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D18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保護者会で考える、家庭でできること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3200400"/>
            <a:ext cx="9144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33832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0BEC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〔 学 校 名 〕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3749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0BEC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開催日：　年　月　日</a:t>
            </a:r>
            <a:endParaRPr lang="en-US" sz="14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alphaModFix amt="30000"/>
          </a:blip>
          <a:stretch>
            <a:fillRect/>
          </a:stretch>
        </p:blipFill>
        <p:spPr>
          <a:xfrm>
            <a:off x="7498080" y="914400"/>
            <a:ext cx="1097280" cy="10972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48640" y="470916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資料提供：netliteracy.jp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37160" cy="274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家庭でできること 2 / 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680960" y="25603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10 / 15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② ペアレンタルコントロールで「土台」を作る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307592"/>
            <a:ext cx="4572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600200"/>
            <a:ext cx="8229600" cy="640080"/>
          </a:xfrm>
          <a:prstGeom prst="rect">
            <a:avLst/>
          </a:prstGeom>
          <a:solidFill>
            <a:srgbClr val="DBE9FF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73736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97280" y="16002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「やらない約束」と「設定でできなくする」を組み合わせるのがコツ。設定は10〜15分で終わります。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237744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最低限やっておきたい4つの設定</a:t>
            </a:r>
            <a:endParaRPr lang="en-US" sz="14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28346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868680" y="27889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スマホ本体：使用時間制限・有害サイトのフィルタリング</a:t>
            </a:r>
            <a:endParaRPr lang="en-US" sz="110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3246120"/>
            <a:ext cx="228600" cy="2286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868680" y="32004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アプリ：年齢制限・課金制限・アプリのダウンロード制限</a:t>
            </a:r>
            <a:endParaRPr lang="en-US" sz="110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3657600"/>
            <a:ext cx="228600" cy="22860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868680" y="36118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SNS：非公開アカウント設定・位置情報OFF</a:t>
            </a:r>
            <a:endParaRPr lang="en-US" sz="1100" dirty="0"/>
          </a:p>
        </p:txBody>
      </p:sp>
      <p:pic>
        <p:nvPicPr>
          <p:cNvPr id="1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4069080"/>
            <a:ext cx="228600" cy="22860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868680" y="40233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ゲーム機・PC：年齢別のフィルター設定</a:t>
            </a:r>
            <a:endParaRPr lang="en-US" sz="1100" dirty="0"/>
          </a:p>
        </p:txBody>
      </p:sp>
      <p:sp>
        <p:nvSpPr>
          <p:cNvPr id="19" name="Shape 12"/>
          <p:cNvSpPr/>
          <p:nvPr/>
        </p:nvSpPr>
        <p:spPr>
          <a:xfrm>
            <a:off x="5760720" y="2377440"/>
            <a:ext cx="2926080" cy="2103120"/>
          </a:xfrm>
          <a:prstGeom prst="rect">
            <a:avLst/>
          </a:prstGeom>
          <a:solidFill>
            <a:srgbClr val="FFFFFF"/>
          </a:solidFill>
          <a:ln w="19050">
            <a:solidFill>
              <a:srgbClr val="1B2A4A"/>
            </a:solidFill>
            <a:prstDash val="solid"/>
          </a:ln>
        </p:spPr>
      </p:sp>
      <p:sp>
        <p:nvSpPr>
          <p:cNvPr id="20" name="Text 13"/>
          <p:cNvSpPr/>
          <p:nvPr/>
        </p:nvSpPr>
        <p:spPr>
          <a:xfrm>
            <a:off x="5852160" y="246888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11機種の設定手順を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まとめています</a:t>
            </a:r>
            <a:endParaRPr lang="en-US" sz="1100" dirty="0"/>
          </a:p>
        </p:txBody>
      </p:sp>
      <p:pic>
        <p:nvPicPr>
          <p:cNvPr id="2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2971800"/>
            <a:ext cx="1188720" cy="118872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5852160" y="42062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netliteracy.jp/parents/</a:t>
            </a:r>
            <a:endParaRPr lang="en-US" sz="900" dirty="0"/>
          </a:p>
        </p:txBody>
      </p:sp>
      <p:sp>
        <p:nvSpPr>
          <p:cNvPr id="23" name="Text 15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 ｜ 子どもたちのためのネットリテラシー教室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37160" cy="274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家庭でできること 3 / 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680960" y="25603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11 / 15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③ 「相談していい」という空気をつくる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307592"/>
            <a:ext cx="4572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600200"/>
            <a:ext cx="8229600" cy="640080"/>
          </a:xfrm>
          <a:prstGeom prst="rect">
            <a:avLst/>
          </a:prstGeom>
          <a:solidFill>
            <a:srgbClr val="DBE9FF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73736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97280" y="16002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最大の安全対策は、設定でもルールでもなく「困ったときに親に話せる関係」です。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23774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「話してくれる家庭」をつくる3つのコツ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457200" y="2788920"/>
            <a:ext cx="269748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94360" y="2880360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01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594360" y="329184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怒らずに聞く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94360" y="374904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「やっぱりスマホはダメだ」と没収すると、次から相談されなくなります。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3273552" y="2788920"/>
            <a:ext cx="269748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3410712" y="2880360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02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3410712" y="329184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「あなたは悪くない」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3410712" y="374904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詐欺・いじめの被害は子どもの責任ではありません。「まずそれを伝える」が、その後の会話を決めます。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6089904" y="2788920"/>
            <a:ext cx="269748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227064" y="2880360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03</a:t>
            </a:r>
            <a:endParaRPr lang="en-US" sz="1800" dirty="0"/>
          </a:p>
        </p:txBody>
      </p:sp>
      <p:sp>
        <p:nvSpPr>
          <p:cNvPr id="21" name="Text 18"/>
          <p:cNvSpPr/>
          <p:nvPr/>
        </p:nvSpPr>
        <p:spPr>
          <a:xfrm>
            <a:off x="6227064" y="329184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親自身も完璧でなくていい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6227064" y="374904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「お母さんもSNSのことよく分からないから、一緒に調べよう」のひとことが効きます。</a:t>
            </a:r>
            <a:endParaRPr lang="en-US" sz="1050" dirty="0"/>
          </a:p>
        </p:txBody>
      </p:sp>
      <p:sp>
        <p:nvSpPr>
          <p:cNvPr id="23" name="Text 20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 ｜ 子どもたちのためのネットリテラシー教室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37160" cy="274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気をつけたいこと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680960" y="25603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12 / 15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やってしまいがちな「逆効果」な対応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307592"/>
            <a:ext cx="4572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60020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719072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960120" y="169164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5393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問題が起きるたびに没収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960120" y="2011680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「言ったらスマホ取り上げ」と学習され、隠すようになります。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663440" y="160020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1719072"/>
            <a:ext cx="274320" cy="2743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166360" y="169164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5393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「だから言ったでしょ」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5166360" y="2011680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正論であるほど、次に相談されなくなります。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457200" y="260604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724912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960120" y="269748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5393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勝手にスマホをチェック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960120" y="3017520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信頼関係が崩れます。ルールづくりの段階で「いつ・どう確認するか」を決めておく。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4663440" y="260604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2724912"/>
            <a:ext cx="274320" cy="27432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5166360" y="269748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5393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親が完全否定の姿勢</a:t>
            </a:r>
            <a:endParaRPr lang="en-US" sz="1200" dirty="0"/>
          </a:p>
        </p:txBody>
      </p:sp>
      <p:sp>
        <p:nvSpPr>
          <p:cNvPr id="22" name="Text 16"/>
          <p:cNvSpPr/>
          <p:nvPr/>
        </p:nvSpPr>
        <p:spPr>
          <a:xfrm>
            <a:off x="5166360" y="3017520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「SNSなんて全部ダメ」では会話が止まります。良い面も認めながら話す。</a:t>
            </a:r>
            <a:endParaRPr lang="en-US" sz="1000" dirty="0"/>
          </a:p>
        </p:txBody>
      </p:sp>
      <p:sp>
        <p:nvSpPr>
          <p:cNvPr id="23" name="Shape 17"/>
          <p:cNvSpPr/>
          <p:nvPr/>
        </p:nvSpPr>
        <p:spPr>
          <a:xfrm>
            <a:off x="457200" y="361188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pic>
        <p:nvPicPr>
          <p:cNvPr id="2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3730752"/>
            <a:ext cx="274320" cy="274320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960120" y="37033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5393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親が見本にならない</a:t>
            </a:r>
            <a:endParaRPr lang="en-US" sz="1200" dirty="0"/>
          </a:p>
        </p:txBody>
      </p:sp>
      <p:sp>
        <p:nvSpPr>
          <p:cNvPr id="26" name="Text 19"/>
          <p:cNvSpPr/>
          <p:nvPr/>
        </p:nvSpPr>
        <p:spPr>
          <a:xfrm>
            <a:off x="960120" y="4023360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親が食事中も常にスマホを見ていては、子どもに伝わりません。</a:t>
            </a:r>
            <a:endParaRPr lang="en-US" sz="1000" dirty="0"/>
          </a:p>
        </p:txBody>
      </p:sp>
      <p:sp>
        <p:nvSpPr>
          <p:cNvPr id="27" name="Shape 20"/>
          <p:cNvSpPr/>
          <p:nvPr/>
        </p:nvSpPr>
        <p:spPr>
          <a:xfrm>
            <a:off x="4663440" y="361188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pic>
        <p:nvPicPr>
          <p:cNvPr id="2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00600" y="3730752"/>
            <a:ext cx="274320" cy="274320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5166360" y="37033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5393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「うちの子は大丈夫」と思い込む</a:t>
            </a:r>
            <a:endParaRPr lang="en-US" sz="1200" dirty="0"/>
          </a:p>
        </p:txBody>
      </p:sp>
      <p:sp>
        <p:nvSpPr>
          <p:cNvPr id="30" name="Text 22"/>
          <p:cNvSpPr/>
          <p:nvPr/>
        </p:nvSpPr>
        <p:spPr>
          <a:xfrm>
            <a:off x="5166360" y="4023360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被害の多くは「まじめで普通の子」に起きています。</a:t>
            </a:r>
            <a:endParaRPr lang="en-US" sz="1000" dirty="0"/>
          </a:p>
        </p:txBody>
      </p:sp>
      <p:sp>
        <p:nvSpPr>
          <p:cNvPr id="31" name="Text 23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 ｜ 子どもたちのためのネットリテラシー教室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37160" cy="274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今日から使える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680960" y="25603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13 / 15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そのまま使える「声かけフレーズ」集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307592"/>
            <a:ext cx="4572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600200"/>
            <a:ext cx="402336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600200"/>
            <a:ext cx="4023360" cy="411480"/>
          </a:xfrm>
          <a:prstGeom prst="rect">
            <a:avLst/>
          </a:prstGeom>
          <a:solidFill>
            <a:srgbClr val="E8F5E9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691640"/>
            <a:ext cx="228600" cy="2286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14400" y="160020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3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日常の声かけ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640080" y="2148840"/>
            <a:ext cx="3657600" cy="45720"/>
          </a:xfrm>
          <a:prstGeom prst="rect">
            <a:avLst/>
          </a:prstGeom>
          <a:solidFill>
            <a:srgbClr val="E8F5E9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222199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「今、何が流行ってるの？教えて」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640080" y="2697480"/>
            <a:ext cx="3657600" cy="45720"/>
          </a:xfrm>
          <a:prstGeom prst="rect">
            <a:avLst/>
          </a:prstGeom>
          <a:solidFill>
            <a:srgbClr val="E8F5E9"/>
          </a:solidFill>
          <a:ln/>
        </p:spPr>
      </p:sp>
      <p:sp>
        <p:nvSpPr>
          <p:cNvPr id="14" name="Text 11"/>
          <p:cNvSpPr/>
          <p:nvPr/>
        </p:nvSpPr>
        <p:spPr>
          <a:xfrm>
            <a:off x="640080" y="277063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「そのアプリ、お母さんにも見せて」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640080" y="3246120"/>
            <a:ext cx="3657600" cy="45720"/>
          </a:xfrm>
          <a:prstGeom prst="rect">
            <a:avLst/>
          </a:prstGeom>
          <a:solidFill>
            <a:srgbClr val="E8F5E9"/>
          </a:solidFill>
          <a:ln/>
        </p:spPr>
      </p:sp>
      <p:sp>
        <p:nvSpPr>
          <p:cNvPr id="16" name="Text 13"/>
          <p:cNvSpPr/>
          <p:nvPr/>
        </p:nvSpPr>
        <p:spPr>
          <a:xfrm>
            <a:off x="640080" y="331927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「何か困ったことがあったら、怒らないから言ってね」</a:t>
            </a:r>
            <a:endParaRPr lang="en-US" sz="1150" dirty="0"/>
          </a:p>
        </p:txBody>
      </p:sp>
      <p:sp>
        <p:nvSpPr>
          <p:cNvPr id="17" name="Shape 14"/>
          <p:cNvSpPr/>
          <p:nvPr/>
        </p:nvSpPr>
        <p:spPr>
          <a:xfrm>
            <a:off x="640080" y="3794760"/>
            <a:ext cx="3657600" cy="45720"/>
          </a:xfrm>
          <a:prstGeom prst="rect">
            <a:avLst/>
          </a:prstGeom>
          <a:solidFill>
            <a:srgbClr val="E8F5E9"/>
          </a:solidFill>
          <a:ln/>
        </p:spPr>
      </p:sp>
      <p:sp>
        <p:nvSpPr>
          <p:cNvPr id="18" name="Text 15"/>
          <p:cNvSpPr/>
          <p:nvPr/>
        </p:nvSpPr>
        <p:spPr>
          <a:xfrm>
            <a:off x="640080" y="386791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「お母さんも昔、似たようなことあったよ」</a:t>
            </a:r>
            <a:endParaRPr lang="en-US" sz="1150" dirty="0"/>
          </a:p>
        </p:txBody>
      </p:sp>
      <p:sp>
        <p:nvSpPr>
          <p:cNvPr id="19" name="Shape 16"/>
          <p:cNvSpPr/>
          <p:nvPr/>
        </p:nvSpPr>
        <p:spPr>
          <a:xfrm>
            <a:off x="4663440" y="1600200"/>
            <a:ext cx="402336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4663440" y="1600200"/>
            <a:ext cx="4023360" cy="411480"/>
          </a:xfrm>
          <a:prstGeom prst="rect">
            <a:avLst/>
          </a:prstGeom>
          <a:solidFill>
            <a:srgbClr val="FFE0B2"/>
          </a:solidFill>
          <a:ln/>
        </p:spPr>
      </p:sp>
      <p:pic>
        <p:nvPicPr>
          <p:cNvPr id="2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1691640"/>
            <a:ext cx="228600" cy="228600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5120640" y="160020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51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トラブルが起きたとき</a:t>
            </a:r>
            <a:endParaRPr lang="en-US" sz="1300" dirty="0"/>
          </a:p>
        </p:txBody>
      </p:sp>
      <p:sp>
        <p:nvSpPr>
          <p:cNvPr id="23" name="Shape 19"/>
          <p:cNvSpPr/>
          <p:nvPr/>
        </p:nvSpPr>
        <p:spPr>
          <a:xfrm>
            <a:off x="4846320" y="2148840"/>
            <a:ext cx="3657600" cy="45720"/>
          </a:xfrm>
          <a:prstGeom prst="rect">
            <a:avLst/>
          </a:prstGeom>
          <a:solidFill>
            <a:srgbClr val="FFE0B2"/>
          </a:solidFill>
          <a:ln/>
        </p:spPr>
      </p:sp>
      <p:sp>
        <p:nvSpPr>
          <p:cNvPr id="24" name="Text 20"/>
          <p:cNvSpPr/>
          <p:nvPr/>
        </p:nvSpPr>
        <p:spPr>
          <a:xfrm>
            <a:off x="4846320" y="222199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「話してくれてありがとう」</a:t>
            </a:r>
            <a:endParaRPr lang="en-US" sz="1150" dirty="0"/>
          </a:p>
        </p:txBody>
      </p:sp>
      <p:sp>
        <p:nvSpPr>
          <p:cNvPr id="25" name="Shape 21"/>
          <p:cNvSpPr/>
          <p:nvPr/>
        </p:nvSpPr>
        <p:spPr>
          <a:xfrm>
            <a:off x="4846320" y="2697480"/>
            <a:ext cx="3657600" cy="45720"/>
          </a:xfrm>
          <a:prstGeom prst="rect">
            <a:avLst/>
          </a:prstGeom>
          <a:solidFill>
            <a:srgbClr val="FFE0B2"/>
          </a:solidFill>
          <a:ln/>
        </p:spPr>
      </p:sp>
      <p:sp>
        <p:nvSpPr>
          <p:cNvPr id="26" name="Text 22"/>
          <p:cNvSpPr/>
          <p:nvPr/>
        </p:nvSpPr>
        <p:spPr>
          <a:xfrm>
            <a:off x="4846320" y="277063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「あなたは悪くないよ」</a:t>
            </a:r>
            <a:endParaRPr lang="en-US" sz="1150" dirty="0"/>
          </a:p>
        </p:txBody>
      </p:sp>
      <p:sp>
        <p:nvSpPr>
          <p:cNvPr id="27" name="Shape 23"/>
          <p:cNvSpPr/>
          <p:nvPr/>
        </p:nvSpPr>
        <p:spPr>
          <a:xfrm>
            <a:off x="4846320" y="3246120"/>
            <a:ext cx="3657600" cy="45720"/>
          </a:xfrm>
          <a:prstGeom prst="rect">
            <a:avLst/>
          </a:prstGeom>
          <a:solidFill>
            <a:srgbClr val="FFE0B2"/>
          </a:solidFill>
          <a:ln/>
        </p:spPr>
      </p:sp>
      <p:sp>
        <p:nvSpPr>
          <p:cNvPr id="28" name="Text 24"/>
          <p:cNvSpPr/>
          <p:nvPr/>
        </p:nvSpPr>
        <p:spPr>
          <a:xfrm>
            <a:off x="4846320" y="331927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「一緒に考えよう」</a:t>
            </a:r>
            <a:endParaRPr lang="en-US" sz="1150" dirty="0"/>
          </a:p>
        </p:txBody>
      </p:sp>
      <p:sp>
        <p:nvSpPr>
          <p:cNvPr id="29" name="Shape 25"/>
          <p:cNvSpPr/>
          <p:nvPr/>
        </p:nvSpPr>
        <p:spPr>
          <a:xfrm>
            <a:off x="4846320" y="3794760"/>
            <a:ext cx="3657600" cy="45720"/>
          </a:xfrm>
          <a:prstGeom prst="rect">
            <a:avLst/>
          </a:prstGeom>
          <a:solidFill>
            <a:srgbClr val="FFE0B2"/>
          </a:solidFill>
          <a:ln/>
        </p:spPr>
      </p:sp>
      <p:sp>
        <p:nvSpPr>
          <p:cNvPr id="30" name="Text 26"/>
          <p:cNvSpPr/>
          <p:nvPr/>
        </p:nvSpPr>
        <p:spPr>
          <a:xfrm>
            <a:off x="4846320" y="386791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「分からないところは、学校や警察に聞いてみよう」</a:t>
            </a:r>
            <a:endParaRPr lang="en-US" sz="1150" dirty="0"/>
          </a:p>
        </p:txBody>
      </p:sp>
      <p:sp>
        <p:nvSpPr>
          <p:cNvPr id="31" name="Text 27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 ｜ 子どもたちのためのネットリテラシー教室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37160" cy="274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困ったときに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680960" y="25603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14 / 15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公的な相談窓口・情報源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307592"/>
            <a:ext cx="4572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554480"/>
            <a:ext cx="4023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554480"/>
            <a:ext cx="91440" cy="14173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691640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警察相談専用電話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205740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#9110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731520" y="251460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緊急ではないが警察に相談したいときに。SNSトラブル全般・闇バイト・つきまといなど。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663440" y="1554480"/>
            <a:ext cx="4023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663440" y="1554480"/>
            <a:ext cx="91440" cy="14173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691640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違法・有害情報相談センター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205740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Webから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937760" y="251460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誹謗中傷・なりすまし・個人情報晒しなど、ネット上の違法・有害情報に関する相談（総務省支援事業）。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3108960"/>
            <a:ext cx="4023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3108960"/>
            <a:ext cx="91440" cy="14173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3246120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24時間子供SOSダイヤル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31520" y="361188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0120-0-78310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731520" y="406908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いじめ・友人関係・家庭の悩みなど、子ども本人や保護者からの相談を24時間受付。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663440" y="3108960"/>
            <a:ext cx="4023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63440" y="3108960"/>
            <a:ext cx="91440" cy="14173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24" name="Text 22"/>
          <p:cNvSpPr/>
          <p:nvPr/>
        </p:nvSpPr>
        <p:spPr>
          <a:xfrm>
            <a:off x="4937760" y="3246120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消費者ホットライン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937760" y="361188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188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4937760" y="406908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ゲーム課金・通販トラブル・サブスク解約など、消費生活に関するトラブルに。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 ｜ 子どもたちのためのネットリテラシー教室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今日からはじめる、3つのアクション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D18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完璧でなくていい。「一歩」を持ち帰ってください。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965960"/>
            <a:ext cx="2743200" cy="2194560"/>
          </a:xfrm>
          <a:prstGeom prst="rect">
            <a:avLst/>
          </a:prstGeom>
          <a:solidFill>
            <a:srgbClr val="2C4470"/>
          </a:solidFill>
          <a:ln w="12700">
            <a:solidFill>
              <a:srgbClr val="5C7A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1488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B7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640080" y="269748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今夜、家族で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5分だけ話す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352044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FD8D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「今日学校でSNSの話、聞いてきたよ」から始める。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337560" y="1965960"/>
            <a:ext cx="2743200" cy="2194560"/>
          </a:xfrm>
          <a:prstGeom prst="rect">
            <a:avLst/>
          </a:prstGeom>
          <a:solidFill>
            <a:srgbClr val="2C4470"/>
          </a:solidFill>
          <a:ln w="12700">
            <a:solidFill>
              <a:srgbClr val="5C7AA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37560" y="21488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B7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520440" y="269748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今週末、設定を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10分だけ見直す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520440" y="352044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FD8D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QRコードから手順を確認して、フィルタリングをONに。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217920" y="1965960"/>
            <a:ext cx="2743200" cy="2194560"/>
          </a:xfrm>
          <a:prstGeom prst="rect">
            <a:avLst/>
          </a:prstGeom>
          <a:solidFill>
            <a:srgbClr val="2C4470"/>
          </a:solidFill>
          <a:ln w="12700">
            <a:solidFill>
              <a:srgbClr val="5C7AA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0" y="21488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B7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400800" y="269748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「相談していいよ」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を口に出す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0" y="352044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FD8D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怒らない約束を、子どもの目を見て伝える。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7200" y="4343400"/>
            <a:ext cx="8229600" cy="5486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43434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もっと詳しく ➔ netliteracy.jp/parents/   ｜  保護者の方への情報を、定期的に更新しています。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37160" cy="274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今日のゴール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680960" y="25603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 / 15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保護者の皆さまに持ち帰っていただきたい3つのこと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307592"/>
            <a:ext cx="4572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7" name="Shape 5"/>
          <p:cNvSpPr/>
          <p:nvPr/>
        </p:nvSpPr>
        <p:spPr>
          <a:xfrm>
            <a:off x="640080" y="1554480"/>
            <a:ext cx="78638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40080" y="1554480"/>
            <a:ext cx="109728" cy="9601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9" name="Text 7"/>
          <p:cNvSpPr/>
          <p:nvPr/>
        </p:nvSpPr>
        <p:spPr>
          <a:xfrm>
            <a:off x="868680" y="1664208"/>
            <a:ext cx="822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737360" y="1664208"/>
            <a:ext cx="6583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現状を「正しく」知る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737360" y="205740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子どもたちのSNS利用の実態と、起きているリスクを数字で把握する。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" y="2679192"/>
            <a:ext cx="78638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0080" y="2679192"/>
            <a:ext cx="109728" cy="9601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2788920"/>
            <a:ext cx="822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02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737360" y="2788920"/>
            <a:ext cx="6583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家庭での具体策を持ち帰る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1737360" y="3182112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今日からできるルールづくり・声かけ・設定の3点をお伝えします。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3803904"/>
            <a:ext cx="78638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40080" y="3803904"/>
            <a:ext cx="109728" cy="9601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9" name="Text 17"/>
          <p:cNvSpPr/>
          <p:nvPr/>
        </p:nvSpPr>
        <p:spPr>
          <a:xfrm>
            <a:off x="868680" y="3913632"/>
            <a:ext cx="822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03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1737360" y="3913632"/>
            <a:ext cx="6583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「相談しやすい家」をつくる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1737360" y="4306824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禁止だけでは守れません。話せる関係づくりが最大の安全対策です。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 ｜ 子どもたちのためのネットリテラシー教室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37160" cy="274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現状共有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680960" y="25603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 / 15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子どもたちの「今」を数字で見ると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307592"/>
            <a:ext cx="4572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600200"/>
            <a:ext cx="26060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600200"/>
            <a:ext cx="2606040" cy="914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828800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62%</a:t>
            </a:r>
            <a:endParaRPr lang="en-US" sz="5600" dirty="0"/>
          </a:p>
        </p:txBody>
      </p:sp>
      <p:sp>
        <p:nvSpPr>
          <p:cNvPr id="10" name="Text 8"/>
          <p:cNvSpPr/>
          <p:nvPr/>
        </p:nvSpPr>
        <p:spPr>
          <a:xfrm>
            <a:off x="594360" y="265176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小学生高学年のSNS利用率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94360" y="306324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（2025年11月時点）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600200"/>
            <a:ext cx="26060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00400" y="1600200"/>
            <a:ext cx="2606040" cy="914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4" name="Text 12"/>
          <p:cNvSpPr/>
          <p:nvPr/>
        </p:nvSpPr>
        <p:spPr>
          <a:xfrm>
            <a:off x="3200400" y="1828800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95%</a:t>
            </a:r>
            <a:endParaRPr lang="en-US" sz="5600" dirty="0"/>
          </a:p>
        </p:txBody>
      </p:sp>
      <p:sp>
        <p:nvSpPr>
          <p:cNvPr id="15" name="Text 13"/>
          <p:cNvSpPr/>
          <p:nvPr/>
        </p:nvSpPr>
        <p:spPr>
          <a:xfrm>
            <a:off x="3337560" y="265176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中学生のSNS利用率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337560" y="306324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（2025年11月時点）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943600" y="1600200"/>
            <a:ext cx="26060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943600" y="1600200"/>
            <a:ext cx="2606040" cy="9144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19" name="Text 17"/>
          <p:cNvSpPr/>
          <p:nvPr/>
        </p:nvSpPr>
        <p:spPr>
          <a:xfrm>
            <a:off x="5943600" y="1828800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E5393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1,486</a:t>
            </a:r>
            <a:pPr algn="ctr" indent="0" marL="0">
              <a:buNone/>
            </a:pPr>
            <a:r>
              <a:rPr lang="en-US" sz="2200" b="1" dirty="0">
                <a:solidFill>
                  <a:srgbClr val="E5393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人</a:t>
            </a:r>
            <a:endParaRPr lang="en-US" sz="4600" dirty="0"/>
          </a:p>
        </p:txBody>
      </p:sp>
      <p:sp>
        <p:nvSpPr>
          <p:cNvPr id="20" name="Text 18"/>
          <p:cNvSpPr/>
          <p:nvPr/>
        </p:nvSpPr>
        <p:spPr>
          <a:xfrm>
            <a:off x="6080760" y="265176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SNSが原因で被害にあった18歳未満の子ども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080760" y="306324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（2024年・警察庁）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57200" y="3703320"/>
            <a:ext cx="8229600" cy="685800"/>
          </a:xfrm>
          <a:prstGeom prst="rect">
            <a:avLst/>
          </a:prstGeom>
          <a:solidFill>
            <a:srgbClr val="1B2A4A"/>
          </a:solidFill>
          <a:ln/>
        </p:spPr>
      </p:sp>
      <p:pic>
        <p:nvPicPr>
          <p:cNvPr id="2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858768"/>
            <a:ext cx="365760" cy="365760"/>
          </a:xfrm>
          <a:prstGeom prst="rect">
            <a:avLst/>
          </a:prstGeom>
        </p:spPr>
      </p:pic>
      <p:sp>
        <p:nvSpPr>
          <p:cNvPr id="24" name="Text 21"/>
          <p:cNvSpPr/>
          <p:nvPr/>
        </p:nvSpPr>
        <p:spPr>
          <a:xfrm>
            <a:off x="1097280" y="3703320"/>
            <a:ext cx="7498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「もう中学生はほぼ全員がSNSをやっている」という前提で家庭を考える必要があります。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457200" y="4526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出典：NTTドコモ モバイル社会研究所「2025年親と子の調査」／ 警察庁「令和6年における少年非行及び子供の性被害の状況」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 ｜ 子どもたちのためのネットリテラシー教室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37160" cy="274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現状共有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680960" y="25603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 / 15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子どもたちが実際に使っているSNSアプリ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307592"/>
            <a:ext cx="4572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554480"/>
            <a:ext cx="8229600" cy="5029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55448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順位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97280" y="15544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アプリ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743200" y="1554480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中学生の利用率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554480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どんなアプリ？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057400"/>
            <a:ext cx="822960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05740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205740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LINE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743200" y="2057400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92%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206240" y="2057400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連絡手段の定番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2560320"/>
            <a:ext cx="8229600" cy="502920"/>
          </a:xfrm>
          <a:prstGeom prst="rect">
            <a:avLst/>
          </a:prstGeom>
          <a:solidFill>
            <a:srgbClr val="F4F6FA"/>
          </a:solidFill>
          <a:ln w="6350">
            <a:solidFill>
              <a:srgbClr val="EEEE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256032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097280" y="256032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TikTok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2743200" y="2560320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60%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206240" y="2560320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短い動画。長時間視聴になりやすい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3063240"/>
            <a:ext cx="822960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306324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097280" y="30632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Instagram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2743200" y="3063240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57%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4206240" y="3063240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写真・ストーリーズ・DMでのやりとり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57200" y="3566160"/>
            <a:ext cx="8229600" cy="502920"/>
          </a:xfrm>
          <a:prstGeom prst="rect">
            <a:avLst/>
          </a:prstGeom>
          <a:solidFill>
            <a:srgbClr val="F4F6FA"/>
          </a:solidFill>
          <a:ln w="6350">
            <a:solidFill>
              <a:srgbClr val="EEEE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8640" y="356616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1097280" y="356616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X (旧Twitter)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2743200" y="3566160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34%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4206240" y="3566160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リアルタイム・拡散性が高い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57200" y="4069080"/>
            <a:ext cx="822960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8640" y="406908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B82F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5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1097280" y="40690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BeReal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2743200" y="4069080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20%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4206240" y="4069080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若年層で急増中の写真共有アプリ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57200" y="4526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※ NTTドコモ モバイル社会研究所「2025年親と子の調査」（2024年11月実施・関東地区）等を参考に作成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 ｜ 子どもたちのためのネットリテラシー教室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37160" cy="274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起きているリスク 1 / 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680960" y="25603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5 / 15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リスク① 個人情報の流出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307592"/>
            <a:ext cx="4572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600200"/>
            <a:ext cx="3383280" cy="2926080"/>
          </a:xfrm>
          <a:prstGeom prst="rect">
            <a:avLst/>
          </a:prstGeom>
          <a:solidFill>
            <a:srgbClr val="FDECEA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3080" y="1828800"/>
            <a:ext cx="731520" cy="7315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40080" y="269748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「写真1枚」から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住所まで特定される時代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640080" y="3611880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加工アプリで隠した制服、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窓に映った景色、瞳に映る街並み——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AIの普及で特定はさらに容易に。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114800" y="1600200"/>
            <a:ext cx="4572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114800" y="1600200"/>
            <a:ext cx="73152" cy="64008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13" name="Text 10"/>
          <p:cNvSpPr/>
          <p:nvPr/>
        </p:nvSpPr>
        <p:spPr>
          <a:xfrm>
            <a:off x="4343400" y="164592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学校・通学路の特定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4343400" y="192024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制服のロゴ、駅名、最寄りコンビニ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4114800" y="2331720"/>
            <a:ext cx="4572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4114800" y="2331720"/>
            <a:ext cx="73152" cy="64008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17" name="Text 14"/>
          <p:cNvSpPr/>
          <p:nvPr/>
        </p:nvSpPr>
        <p:spPr>
          <a:xfrm>
            <a:off x="4343400" y="237744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自宅の特定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4343400" y="265176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ベランダからの景色、表札、郵便物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4114800" y="3063240"/>
            <a:ext cx="4572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4114800" y="3063240"/>
            <a:ext cx="73152" cy="64008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21" name="Text 18"/>
          <p:cNvSpPr/>
          <p:nvPr/>
        </p:nvSpPr>
        <p:spPr>
          <a:xfrm>
            <a:off x="4343400" y="310896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本名・連絡先の流出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4343400" y="338328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プロフィールや過去投稿の合わせ技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4114800" y="3794760"/>
            <a:ext cx="4572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4114800" y="3794760"/>
            <a:ext cx="73152" cy="64008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25" name="Text 22"/>
          <p:cNvSpPr/>
          <p:nvPr/>
        </p:nvSpPr>
        <p:spPr>
          <a:xfrm>
            <a:off x="4343400" y="384048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顔写真の悪用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4343400" y="411480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なりすまし、ディープフェイク、ストーカー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 ｜ 子どもたちのためのネットリテラシー教室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37160" cy="274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起きているリスク 2 / 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680960" y="25603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6 / 15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リスク② ネットいじめ・誹謗中傷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307592"/>
            <a:ext cx="4572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600200"/>
            <a:ext cx="3383280" cy="2926080"/>
          </a:xfrm>
          <a:prstGeom prst="rect">
            <a:avLst/>
          </a:prstGeom>
          <a:solidFill>
            <a:srgbClr val="FDECEA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3080" y="1828800"/>
            <a:ext cx="731520" cy="7315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40080" y="269748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「24時間 逃げ場がない」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のが最大の特徴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640080" y="3611880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学校での衝突がグループLINEに、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それがインスタDM・裏アカへ。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大人の目が届きにくい場所で起きる。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114800" y="1600200"/>
            <a:ext cx="4572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114800" y="1600200"/>
            <a:ext cx="73152" cy="64008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13" name="Text 10"/>
          <p:cNvSpPr/>
          <p:nvPr/>
        </p:nvSpPr>
        <p:spPr>
          <a:xfrm>
            <a:off x="4343400" y="164592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グループLINEからの外し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4343400" y="192024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ある日突然グループから抜かれる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4114800" y="2331720"/>
            <a:ext cx="4572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4114800" y="2331720"/>
            <a:ext cx="73152" cy="64008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17" name="Text 14"/>
          <p:cNvSpPr/>
          <p:nvPr/>
        </p:nvSpPr>
        <p:spPr>
          <a:xfrm>
            <a:off x="4343400" y="237744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「裏アカ」での悪口・晒し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4343400" y="265176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本人に見えないところでの陰口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4114800" y="3063240"/>
            <a:ext cx="4572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4114800" y="3063240"/>
            <a:ext cx="73152" cy="64008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21" name="Text 18"/>
          <p:cNvSpPr/>
          <p:nvPr/>
        </p:nvSpPr>
        <p:spPr>
          <a:xfrm>
            <a:off x="4343400" y="310896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スクショの拡散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4343400" y="338328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発言や写真が許可なく出回る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4114800" y="3794760"/>
            <a:ext cx="4572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4114800" y="3794760"/>
            <a:ext cx="73152" cy="64008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25" name="Text 22"/>
          <p:cNvSpPr/>
          <p:nvPr/>
        </p:nvSpPr>
        <p:spPr>
          <a:xfrm>
            <a:off x="4343400" y="384048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なりすまし・偽アカウント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4343400" y="411480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本人を装って投稿される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 ｜ 子どもたちのためのネットリテラシー教室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37160" cy="274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起きているリスク 3 / 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680960" y="25603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7 / 15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リスク③ 詐欺・課金トラブル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307592"/>
            <a:ext cx="4572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600200"/>
            <a:ext cx="3383280" cy="2926080"/>
          </a:xfrm>
          <a:prstGeom prst="rect">
            <a:avLst/>
          </a:prstGeom>
          <a:solidFill>
            <a:srgbClr val="FDECEA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3080" y="1828800"/>
            <a:ext cx="731520" cy="7315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40080" y="269748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子どもを狙った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「うまい話」が増加中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640080" y="3611880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「闇バイト」「副業」「投資」など、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大人向けに思える話が中高生にも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DMで直接送られてくる時代。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114800" y="1600200"/>
            <a:ext cx="4572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114800" y="1600200"/>
            <a:ext cx="73152" cy="64008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13" name="Text 10"/>
          <p:cNvSpPr/>
          <p:nvPr/>
        </p:nvSpPr>
        <p:spPr>
          <a:xfrm>
            <a:off x="4343400" y="164592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ゲーム課金のトラブル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4343400" y="192024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気付かぬうちに数万円〜数十万円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4114800" y="2331720"/>
            <a:ext cx="4572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4114800" y="2331720"/>
            <a:ext cx="73152" cy="64008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17" name="Text 14"/>
          <p:cNvSpPr/>
          <p:nvPr/>
        </p:nvSpPr>
        <p:spPr>
          <a:xfrm>
            <a:off x="4343400" y="237744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闇バイト・受け子の勧誘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4343400" y="265176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「高額・即日・身分証OK」のDM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4114800" y="3063240"/>
            <a:ext cx="4572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4114800" y="3063240"/>
            <a:ext cx="73152" cy="64008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21" name="Text 18"/>
          <p:cNvSpPr/>
          <p:nvPr/>
        </p:nvSpPr>
        <p:spPr>
          <a:xfrm>
            <a:off x="4343400" y="310896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推し活詐欺・チケット詐欺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4343400" y="338328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SNSの個人取引で代金だけ取られる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4114800" y="3794760"/>
            <a:ext cx="4572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4114800" y="3794760"/>
            <a:ext cx="73152" cy="64008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25" name="Text 22"/>
          <p:cNvSpPr/>
          <p:nvPr/>
        </p:nvSpPr>
        <p:spPr>
          <a:xfrm>
            <a:off x="4343400" y="384048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なりすましアカウント・乗っ取り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4343400" y="411480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友達を装った金銭要求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 ｜ 子どもたちのためのネットリテラシー教室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37160" cy="274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実際の事例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680960" y="25603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8 / 15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身近に起きている事例（匿名化済み）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307592"/>
            <a:ext cx="4572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554480"/>
            <a:ext cx="2743200" cy="2971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554480"/>
            <a:ext cx="2743200" cy="3657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15544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事例 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94360" y="2011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「ちょっとだけ」のつもりが…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94360" y="2514600"/>
            <a:ext cx="24688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中学2年・女子。インスタのストーリーに制服姿で投稿。数日後、知らない男性から「最寄り駅で待ってる」とDMが届いた。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57200" y="3931920"/>
            <a:ext cx="2743200" cy="594360"/>
          </a:xfrm>
          <a:prstGeom prst="rect">
            <a:avLst/>
          </a:prstGeom>
          <a:solidFill>
            <a:srgbClr val="FFF3E0"/>
          </a:solidFill>
          <a:ln/>
        </p:spPr>
      </p:sp>
      <p:sp>
        <p:nvSpPr>
          <p:cNvPr id="13" name="Text 11"/>
          <p:cNvSpPr/>
          <p:nvPr/>
        </p:nvSpPr>
        <p:spPr>
          <a:xfrm>
            <a:off x="594360" y="393192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651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 制服・通学路は隠す。位置情報はOFF。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337560" y="1554480"/>
            <a:ext cx="2743200" cy="2971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337560" y="1554480"/>
            <a:ext cx="2743200" cy="3657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6" name="Text 14"/>
          <p:cNvSpPr/>
          <p:nvPr/>
        </p:nvSpPr>
        <p:spPr>
          <a:xfrm>
            <a:off x="3474720" y="15544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事例 B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474720" y="2011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グループLINEからの突然の外し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474720" y="2514600"/>
            <a:ext cx="24688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小学6年・男子。仲の良かったグループから何の前触れもなく外され、登校できなくなった。学校での会話にも入りにくくなった。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337560" y="3931920"/>
            <a:ext cx="2743200" cy="594360"/>
          </a:xfrm>
          <a:prstGeom prst="rect">
            <a:avLst/>
          </a:prstGeom>
          <a:solidFill>
            <a:srgbClr val="FFF3E0"/>
          </a:solidFill>
          <a:ln/>
        </p:spPr>
      </p:sp>
      <p:sp>
        <p:nvSpPr>
          <p:cNvPr id="20" name="Text 18"/>
          <p:cNvSpPr/>
          <p:nvPr/>
        </p:nvSpPr>
        <p:spPr>
          <a:xfrm>
            <a:off x="3474720" y="393192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651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 「最近スマホ見るの怖がってない？」のひとことを。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217920" y="1554480"/>
            <a:ext cx="2743200" cy="2971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217920" y="1554480"/>
            <a:ext cx="2743200" cy="3657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23" name="Text 21"/>
          <p:cNvSpPr/>
          <p:nvPr/>
        </p:nvSpPr>
        <p:spPr>
          <a:xfrm>
            <a:off x="6355080" y="15544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事例 C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355080" y="2011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「楽して稼げる」DMの罠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355080" y="2514600"/>
            <a:ext cx="24688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高校1年・男子。Xで「日給5万円・身分証OK」のDMに応募。ATMでの現金引き出し役（受け子）をさせられ、補導された。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217920" y="3931920"/>
            <a:ext cx="2743200" cy="594360"/>
          </a:xfrm>
          <a:prstGeom prst="rect">
            <a:avLst/>
          </a:prstGeom>
          <a:solidFill>
            <a:srgbClr val="FFF3E0"/>
          </a:solidFill>
          <a:ln/>
        </p:spPr>
      </p:sp>
      <p:sp>
        <p:nvSpPr>
          <p:cNvPr id="27" name="Text 25"/>
          <p:cNvSpPr/>
          <p:nvPr/>
        </p:nvSpPr>
        <p:spPr>
          <a:xfrm>
            <a:off x="6355080" y="393192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651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 「高すぎる時給」は絶対に犯罪。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 ｜ 子どもたちのためのネットリテラシー教室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37160" cy="274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家庭でできること 1 / 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680960" y="25603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9 / 15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① 「禁止」より「一緒にルールを作る」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307592"/>
            <a:ext cx="457200" cy="36576"/>
          </a:xfrm>
          <a:prstGeom prst="rect">
            <a:avLst/>
          </a:prstGeom>
          <a:solidFill>
            <a:srgbClr val="FFB74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600200"/>
            <a:ext cx="8229600" cy="640080"/>
          </a:xfrm>
          <a:prstGeom prst="rect">
            <a:avLst/>
          </a:prstGeom>
          <a:solidFill>
            <a:srgbClr val="DBE9FF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73736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97280" y="16002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一方的に「禁止」と決めたルールは破られます。子ども自身が納得して決めたルールは守られます。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" y="2423160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594360" y="2560320"/>
            <a:ext cx="457200" cy="45720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12" name="Text 9"/>
          <p:cNvSpPr/>
          <p:nvPr/>
        </p:nvSpPr>
        <p:spPr>
          <a:xfrm>
            <a:off x="594360" y="25603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1143000" y="2542032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使用時間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1143000" y="2880360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「夜◯時以降は使わない」「リビングで使う」など、時間と場所を決める。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4663440" y="2423160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4800600" y="2560320"/>
            <a:ext cx="457200" cy="45720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17" name="Text 14"/>
          <p:cNvSpPr/>
          <p:nvPr/>
        </p:nvSpPr>
        <p:spPr>
          <a:xfrm>
            <a:off x="4800600" y="25603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5349240" y="2542032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やってはいけないこと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5349240" y="2880360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個人情報の投稿、知らない人とのDM、課金、悪口の書き込みは禁止と明確に。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457200" y="3566160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594360" y="3703320"/>
            <a:ext cx="457200" cy="45720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22" name="Text 19"/>
          <p:cNvSpPr/>
          <p:nvPr/>
        </p:nvSpPr>
        <p:spPr>
          <a:xfrm>
            <a:off x="594360" y="37033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</a:t>
            </a:r>
            <a:endParaRPr lang="en-US" sz="1600" dirty="0"/>
          </a:p>
        </p:txBody>
      </p:sp>
      <p:sp>
        <p:nvSpPr>
          <p:cNvPr id="23" name="Text 20"/>
          <p:cNvSpPr/>
          <p:nvPr/>
        </p:nvSpPr>
        <p:spPr>
          <a:xfrm>
            <a:off x="1143000" y="3685032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困ったときの相談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1143000" y="4023360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怒らずに聞く約束。「相談したら没収」では、相談されなくなります。</a:t>
            </a:r>
            <a:endParaRPr lang="en-US" sz="1050" dirty="0"/>
          </a:p>
        </p:txBody>
      </p:sp>
      <p:sp>
        <p:nvSpPr>
          <p:cNvPr id="25" name="Shape 22"/>
          <p:cNvSpPr/>
          <p:nvPr/>
        </p:nvSpPr>
        <p:spPr>
          <a:xfrm>
            <a:off x="4663440" y="3566160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4800600" y="3703320"/>
            <a:ext cx="457200" cy="45720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27" name="Text 24"/>
          <p:cNvSpPr/>
          <p:nvPr/>
        </p:nvSpPr>
        <p:spPr>
          <a:xfrm>
            <a:off x="4800600" y="37033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</a:t>
            </a:r>
            <a:endParaRPr lang="en-US" sz="1600" dirty="0"/>
          </a:p>
        </p:txBody>
      </p:sp>
      <p:sp>
        <p:nvSpPr>
          <p:cNvPr id="28" name="Text 25"/>
          <p:cNvSpPr/>
          <p:nvPr/>
        </p:nvSpPr>
        <p:spPr>
          <a:xfrm>
            <a:off x="5349240" y="3685032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ルールの見直し</a:t>
            </a:r>
            <a:endParaRPr lang="en-US" sz="1300" dirty="0"/>
          </a:p>
        </p:txBody>
      </p:sp>
      <p:sp>
        <p:nvSpPr>
          <p:cNvPr id="29" name="Text 26"/>
          <p:cNvSpPr/>
          <p:nvPr/>
        </p:nvSpPr>
        <p:spPr>
          <a:xfrm>
            <a:off x="5349240" y="4023360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42424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成長や状況に合わせて、3〜6ヶ月ごとに見直す前提で。</a:t>
            </a:r>
            <a:endParaRPr lang="en-US" sz="1050" dirty="0"/>
          </a:p>
        </p:txBody>
      </p:sp>
      <p:sp>
        <p:nvSpPr>
          <p:cNvPr id="30" name="Text 27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5757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netliteracy.jp ｜ 子どもたちのためのネットリテラシー教室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保護者会で使える「SNSの安全な使い方」スライド（30分版）</dc:title>
  <dc:subject>PptxGenJS Presentation</dc:subject>
  <dc:creator>netliteracy.jp</dc:creator>
  <cp:lastModifiedBy>netliteracy.jp</cp:lastModifiedBy>
  <cp:revision>1</cp:revision>
  <dcterms:created xsi:type="dcterms:W3CDTF">2026-05-23T05:20:33Z</dcterms:created>
  <dcterms:modified xsi:type="dcterms:W3CDTF">2026-05-23T05:20:33Z</dcterms:modified>
</cp:coreProperties>
</file>